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61" r:id="rId4"/>
    <p:sldId id="287" r:id="rId5"/>
    <p:sldId id="288" r:id="rId6"/>
    <p:sldId id="262" r:id="rId7"/>
    <p:sldId id="264" r:id="rId8"/>
    <p:sldId id="277" r:id="rId9"/>
    <p:sldId id="265" r:id="rId10"/>
    <p:sldId id="278" r:id="rId11"/>
    <p:sldId id="282" r:id="rId12"/>
    <p:sldId id="284" r:id="rId13"/>
    <p:sldId id="285" r:id="rId14"/>
    <p:sldId id="28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5" r:id="rId23"/>
    <p:sldId id="257" r:id="rId24"/>
    <p:sldId id="289" r:id="rId25"/>
    <p:sldId id="291" r:id="rId26"/>
    <p:sldId id="292" r:id="rId27"/>
    <p:sldId id="293" r:id="rId28"/>
    <p:sldId id="274" r:id="rId29"/>
    <p:sldId id="25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521B7D6E-F069-4DA4-BC16-75815A899C62}">
          <p14:sldIdLst>
            <p14:sldId id="256"/>
            <p14:sldId id="259"/>
            <p14:sldId id="261"/>
            <p14:sldId id="287"/>
            <p14:sldId id="288"/>
            <p14:sldId id="262"/>
            <p14:sldId id="264"/>
            <p14:sldId id="277"/>
            <p14:sldId id="265"/>
            <p14:sldId id="278"/>
            <p14:sldId id="282"/>
            <p14:sldId id="284"/>
            <p14:sldId id="285"/>
            <p14:sldId id="286"/>
            <p14:sldId id="266"/>
          </p14:sldIdLst>
        </p14:section>
        <p14:section name="Documentation" id="{E2B95389-5B61-4991-90B4-E7262A9C2268}">
          <p14:sldIdLst>
            <p14:sldId id="267"/>
            <p14:sldId id="268"/>
            <p14:sldId id="269"/>
            <p14:sldId id="270"/>
            <p14:sldId id="271"/>
            <p14:sldId id="272"/>
            <p14:sldId id="275"/>
          </p14:sldIdLst>
        </p14:section>
        <p14:section name="Section 2" id="{6B2E1BA2-1E6C-498C-B0CA-42DE31491625}">
          <p14:sldIdLst>
            <p14:sldId id="257"/>
            <p14:sldId id="289"/>
            <p14:sldId id="291"/>
            <p14:sldId id="292"/>
            <p14:sldId id="293"/>
            <p14:sldId id="274"/>
          </p14:sldIdLst>
        </p14:section>
        <p14:section name="Section 3" id="{5EED6B46-65B5-46BF-BC99-E1FF1D6F2FF6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AA9"/>
    <a:srgbClr val="BBAA98"/>
    <a:srgbClr val="54595F"/>
    <a:srgbClr val="9EB367"/>
    <a:srgbClr val="CCE8FD"/>
    <a:srgbClr val="F9F9F9"/>
    <a:srgbClr val="FFFFFF"/>
    <a:srgbClr val="3EB3DE"/>
    <a:srgbClr val="5F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86541" autoAdjust="0"/>
  </p:normalViewPr>
  <p:slideViewPr>
    <p:cSldViewPr snapToGrid="0">
      <p:cViewPr varScale="1">
        <p:scale>
          <a:sx n="60" d="100"/>
          <a:sy n="60" d="100"/>
        </p:scale>
        <p:origin x="9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2624-0EB4-4A1C-8690-BC055CE82171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5396-D2F0-4906-AA1F-56F689F13C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192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Babbacombe Bay Café’s website aims to attract customers by providing essential information like menus, location, opening hours and booking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679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onto the documentation.</a:t>
            </a:r>
          </a:p>
          <a:p>
            <a:r>
              <a:rPr lang="en-GB" dirty="0"/>
              <a:t>Please pause to read.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933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153C5-829E-29BA-A47D-81C18AE83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0669D-3BB0-B257-BF8B-A0C78F418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1F562-B0B9-3AC9-41C1-2AA6B63A5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0981-7519-BED1-3321-7F4A72558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03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361D-D31C-D221-8107-C8404B7C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E16C39-E85A-B086-0CAA-711871DC0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8C9FD-FD60-F532-C3E2-803B06D24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22492-7C2A-F559-08C9-A19D9872E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776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D6AC0-5CC3-4180-B20F-ED4C6B73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44825-B168-CAE8-CB1D-30499D6D7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2F41F-C585-F3C2-0E82-972A31508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2F1F-1986-25C5-AE28-BAB83DAC5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2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C5A0D-311C-7716-73AD-707FD8D0F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113AC-F1C4-72F0-FBAD-170004D4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3763E-EE2E-31D5-BAAA-AB777B971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B3859-CE98-CECE-954A-5E6C84CD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55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82734-C977-D3D9-FEFB-43179A2B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FD307-90F7-E8E8-0244-2558F3D4D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17AB4-DCD3-D43E-6FCC-43543D514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E55CB-DBF6-9D0F-2A2C-2967C0964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82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4211B-6BB3-D8A7-713F-4086C9D08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56D26-3114-1DD4-19E8-3E032559A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E238B8-9366-8864-F44B-E5B13CAF4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D2F24-D789-E3AE-96C6-E5253F017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125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295EF-6E7D-75E4-9932-E02AAB62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40240-3DC5-B24F-B885-C69189307E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AED2E-BDA8-E3FB-2B7E-597BDBCF4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quantitively data collected from the google forms survey.</a:t>
            </a:r>
          </a:p>
          <a:p>
            <a:r>
              <a:rPr lang="en-GB" dirty="0"/>
              <a:t>The top table showing the mean and median averages along with the standard deviation of the results.</a:t>
            </a:r>
          </a:p>
          <a:p>
            <a:r>
              <a:rPr lang="en-GB" dirty="0"/>
              <a:t>From this you can see that the space usage and book now page have low average scores and are problem points.</a:t>
            </a:r>
          </a:p>
          <a:p>
            <a:r>
              <a:rPr lang="en-GB" dirty="0"/>
              <a:t>You can also see that the deviation in scores for the afternoon tea page usefulness is fairly high, meaning that opinions were mixed.</a:t>
            </a:r>
          </a:p>
          <a:p>
            <a:endParaRPr lang="en-GB" dirty="0"/>
          </a:p>
          <a:p>
            <a:r>
              <a:rPr lang="en-GB" dirty="0"/>
              <a:t>The 2</a:t>
            </a:r>
            <a:r>
              <a:rPr lang="en-GB" baseline="30000" dirty="0"/>
              <a:t>nd</a:t>
            </a:r>
            <a:r>
              <a:rPr lang="en-GB" dirty="0"/>
              <a:t> table shows that the participants were somewhat able to identify the page they were on, but ideally the accuracy should be 100%.</a:t>
            </a:r>
          </a:p>
          <a:p>
            <a:endParaRPr lang="en-GB" dirty="0"/>
          </a:p>
          <a:p>
            <a:r>
              <a:rPr lang="en-GB" dirty="0"/>
              <a:t>The 3</a:t>
            </a:r>
            <a:r>
              <a:rPr lang="en-GB" baseline="30000" dirty="0"/>
              <a:t>rd</a:t>
            </a:r>
            <a:r>
              <a:rPr lang="en-GB" dirty="0"/>
              <a:t> table  shows that all of the participants preferred the info bar with the icons.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BC2BA-F877-1B95-B891-A31B36752E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047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555AB-A174-DF0B-C4A2-F36C94DF2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B7DAA-D36D-C41B-8995-B35F35EFBD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E15DD-FC4C-1787-2929-F0543DC81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qualitative feedback echoed the </a:t>
            </a:r>
            <a:r>
              <a:rPr lang="en-GB" dirty="0">
                <a:solidFill>
                  <a:schemeClr val="bg1"/>
                </a:solidFill>
              </a:rPr>
              <a:t>quantitative</a:t>
            </a:r>
            <a:r>
              <a:rPr lang="en-GB" dirty="0"/>
              <a:t> data in some parts</a:t>
            </a:r>
          </a:p>
          <a:p>
            <a:r>
              <a:rPr lang="en-GB" dirty="0"/>
              <a:t>And brought to attention more issues the users were dealing with.</a:t>
            </a:r>
          </a:p>
          <a:p>
            <a:r>
              <a:rPr lang="en-GB" dirty="0"/>
              <a:t>The quotes from the feedback show some of the problems users were having with the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B4E07-7C73-B510-317A-E4FC96774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481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2A65B-D380-C3C9-BE7F-BF1C3E86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4E61C-D66A-5B31-F5A1-42493F905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08E9C-BFE1-431C-B46B-DFA6543E7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these results the identified issues were separated into two lists</a:t>
            </a:r>
          </a:p>
          <a:p>
            <a:r>
              <a:rPr lang="en-GB" dirty="0"/>
              <a:t>The essential and desirable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96FF6-470A-A4A5-8901-A4A6AD9E5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62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Babbacombe Bay Café’s is a website aiming to attract customers to the café and provide them with essential information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Such as menus,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location,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opening hours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and booking 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636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C9C5F-4089-D118-DC86-BD0CC8DB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25425-5335-4E73-50A3-5E923F85C3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D2861A-8729-1509-84A9-1C8B4F6DD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were then ordered by priority </a:t>
            </a:r>
          </a:p>
          <a:p>
            <a:r>
              <a:rPr lang="en-GB" dirty="0"/>
              <a:t>with the most important at the 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510B4-5787-569D-CBA9-06EF76BBB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11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mood board reflects the cafés</a:t>
            </a:r>
          </a:p>
          <a:p>
            <a:r>
              <a:rPr lang="en-GB" dirty="0"/>
              <a:t>With a clean modern design surrounded by natural seaside colours.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27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0" dirty="0"/>
              <a:t>To evaluate the website I found 16 user goals from across all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43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I categorised into primary goals and secondary goals.</a:t>
            </a:r>
          </a:p>
          <a:p>
            <a:r>
              <a:rPr lang="en-GB" dirty="0"/>
              <a:t>The primary goals are the most important as these are the common goals the user will be trying to achieve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426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2423E-0B29-E89F-B2B0-DA06241F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428DA-FFC9-A080-BCCE-13CD6A469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C9096-619B-475E-15CE-23177E6CFB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considered these questions</a:t>
            </a:r>
          </a:p>
          <a:p>
            <a:r>
              <a:rPr lang="en-GB" dirty="0"/>
              <a:t>Who</a:t>
            </a:r>
          </a:p>
          <a:p>
            <a:r>
              <a:rPr lang="en-GB" dirty="0"/>
              <a:t>What</a:t>
            </a:r>
          </a:p>
          <a:p>
            <a:r>
              <a:rPr lang="en-GB" dirty="0"/>
              <a:t>Where</a:t>
            </a:r>
          </a:p>
          <a:p>
            <a:r>
              <a:rPr lang="en-GB" dirty="0"/>
              <a:t>When</a:t>
            </a:r>
          </a:p>
          <a:p>
            <a:r>
              <a:rPr lang="en-GB" dirty="0"/>
              <a:t>Why</a:t>
            </a:r>
          </a:p>
          <a:p>
            <a:r>
              <a:rPr lang="en-GB" dirty="0"/>
              <a:t>And How.</a:t>
            </a:r>
          </a:p>
          <a:p>
            <a:r>
              <a:rPr lang="en-GB" dirty="0"/>
              <a:t>To create test scenarios which mimic real user behaviour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17E3-DDE8-0AD9-6615-60D1AF8DE5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64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goal being to use the scenarios to help identify problem areas in the café’s website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I then conducted a mock evaluation with peers using these scenarios.</a:t>
            </a:r>
          </a:p>
          <a:p>
            <a:r>
              <a:rPr lang="en-GB" dirty="0"/>
              <a:t>Asking questions about how they found the experience and taking notes of any reactions, hesitation or struggles during.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113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used the findings to shape the main survey.</a:t>
            </a:r>
          </a:p>
          <a:p>
            <a:endParaRPr lang="en-GB" dirty="0"/>
          </a:p>
          <a:p>
            <a:r>
              <a:rPr lang="en-GB" dirty="0"/>
              <a:t>For example</a:t>
            </a:r>
          </a:p>
          <a:p>
            <a:r>
              <a:rPr lang="en-GB" dirty="0"/>
              <a:t>The mock highlighted that some users struggled to get an immediate idea of the cafes location due to the map being too zoomed out.</a:t>
            </a:r>
          </a:p>
          <a:p>
            <a:r>
              <a:rPr lang="en-GB" dirty="0"/>
              <a:t>So I added a question to the survey regarding the map and how the users felt about its usefulness.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078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the survey questions which I will quickly show.</a:t>
            </a:r>
          </a:p>
          <a:p>
            <a:r>
              <a:rPr lang="en-GB" dirty="0"/>
              <a:t>So pause if you would like to read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0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feedback from the survey was anonymous,</a:t>
            </a:r>
          </a:p>
          <a:p>
            <a:r>
              <a:rPr lang="en-GB" dirty="0"/>
              <a:t>With all of the participants being proficient in technology</a:t>
            </a:r>
          </a:p>
          <a:p>
            <a:r>
              <a:rPr lang="en-GB" dirty="0"/>
              <a:t>Which is good for gathering informed feedback however it could potentially introduce biases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845396-D2F0-4906-AA1F-56F689F13C6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754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6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2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3801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083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3892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303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29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00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4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3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126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4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7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831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D01DB4-AB1D-4BA0-8767-3BD8946939D7}" type="datetimeFigureOut">
              <a:rPr lang="en-GB" smtClean="0"/>
              <a:t>01/03/2025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025066-0036-4A70-954F-F193DDE2B6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103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bbacombebaycafe.co.uk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0" Type="http://schemas.openxmlformats.org/officeDocument/2006/relationships/image" Target="../media/image45.jpeg"/><Relationship Id="rId4" Type="http://schemas.openxmlformats.org/officeDocument/2006/relationships/image" Target="../media/image39.jpg"/><Relationship Id="rId9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BxnRmUGZQSa1D5Zo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1C8ED-5ABA-BF5D-778E-787738611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4C0BB6-1C73-3A94-03A4-D66D411F7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Babbacombe Bay Café </a:t>
            </a:r>
          </a:p>
          <a:p>
            <a:r>
              <a:rPr lang="en-GB" dirty="0"/>
              <a:t>description and evaluation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https://babbacombebaycafe.co.uk/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0ED6D-CBB9-3991-8607-80BD0EBA3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708731"/>
            <a:ext cx="5040000" cy="22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83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B4204-06EE-BBFA-C709-59EF2472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CF7AD-5B77-EF47-1B06-E787EE232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54737A-D6EC-F0EC-84EB-E8696F240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13" y="1453634"/>
            <a:ext cx="4343965" cy="45113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93BE19-7D8F-9708-7945-06314D6D1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95" y="685800"/>
            <a:ext cx="5300125" cy="405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20022E-CA5D-BA17-2D51-32A2B2AA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11" y="5013281"/>
            <a:ext cx="5702692" cy="1199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61FC7-B0EB-6F10-7FB2-4F30F54B29DA}"/>
              </a:ext>
            </a:extLst>
          </p:cNvPr>
          <p:cNvSpPr txBox="1"/>
          <p:nvPr/>
        </p:nvSpPr>
        <p:spPr>
          <a:xfrm>
            <a:off x="192487" y="14536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63D8F-94E9-0B53-2B59-32986063D81E}"/>
              </a:ext>
            </a:extLst>
          </p:cNvPr>
          <p:cNvSpPr txBox="1"/>
          <p:nvPr/>
        </p:nvSpPr>
        <p:spPr>
          <a:xfrm>
            <a:off x="5211406" y="13970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5.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BE8B7-AC01-C53B-15BA-F3770E16BEDB}"/>
              </a:ext>
            </a:extLst>
          </p:cNvPr>
          <p:cNvSpPr txBox="1"/>
          <p:nvPr/>
        </p:nvSpPr>
        <p:spPr>
          <a:xfrm>
            <a:off x="5244841" y="4907003"/>
            <a:ext cx="3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191161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9CF68-6CA8-EEB0-1C32-8B8B37B7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C0403-1523-438F-DA7C-E62C5B33B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94B56-1982-3675-B2D5-2A26CBBCC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1652" r="1970" b="6728"/>
          <a:stretch/>
        </p:blipFill>
        <p:spPr>
          <a:xfrm>
            <a:off x="474300" y="1535710"/>
            <a:ext cx="4641894" cy="31406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E0FCD-EF67-A2E0-F77F-A26465BF5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5"/>
          <a:stretch/>
        </p:blipFill>
        <p:spPr>
          <a:xfrm>
            <a:off x="381000" y="5237285"/>
            <a:ext cx="4863841" cy="971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101B81-8900-4F3F-51FE-A0500563B81D}"/>
              </a:ext>
            </a:extLst>
          </p:cNvPr>
          <p:cNvSpPr txBox="1"/>
          <p:nvPr/>
        </p:nvSpPr>
        <p:spPr>
          <a:xfrm>
            <a:off x="192487" y="14536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7.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5902D-B6EE-4451-8A89-3506644F2784}"/>
              </a:ext>
            </a:extLst>
          </p:cNvPr>
          <p:cNvSpPr txBox="1"/>
          <p:nvPr/>
        </p:nvSpPr>
        <p:spPr>
          <a:xfrm>
            <a:off x="5315204" y="123131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9.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D82D0-5C7A-EA59-A09C-EA959533A42E}"/>
              </a:ext>
            </a:extLst>
          </p:cNvPr>
          <p:cNvSpPr txBox="1"/>
          <p:nvPr/>
        </p:nvSpPr>
        <p:spPr>
          <a:xfrm>
            <a:off x="5244840" y="4907003"/>
            <a:ext cx="52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E09CB1-5801-F3A8-53C4-772A8A9B8D30}"/>
              </a:ext>
            </a:extLst>
          </p:cNvPr>
          <p:cNvSpPr txBox="1"/>
          <p:nvPr/>
        </p:nvSpPr>
        <p:spPr>
          <a:xfrm>
            <a:off x="97274" y="51376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250988-F786-0609-5153-D39E1EA99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4350" r="3183" b="5781"/>
          <a:stretch/>
        </p:blipFill>
        <p:spPr>
          <a:xfrm>
            <a:off x="5765800" y="1113550"/>
            <a:ext cx="5372101" cy="3678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30E20B-2E61-F4CD-12E6-BD23F1C13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1"/>
          <a:stretch/>
        </p:blipFill>
        <p:spPr>
          <a:xfrm>
            <a:off x="5765800" y="5137625"/>
            <a:ext cx="5464175" cy="11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DB6C5-2B3D-7A57-6EBC-698AA2F1D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6492D-C24C-716B-20B9-7599D0430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77A19-7F26-655F-352D-86CA21335096}"/>
              </a:ext>
            </a:extLst>
          </p:cNvPr>
          <p:cNvSpPr txBox="1"/>
          <p:nvPr/>
        </p:nvSpPr>
        <p:spPr>
          <a:xfrm>
            <a:off x="192487" y="1453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5BB5-8D60-1417-E0BC-CF66138F7B24}"/>
              </a:ext>
            </a:extLst>
          </p:cNvPr>
          <p:cNvSpPr txBox="1"/>
          <p:nvPr/>
        </p:nvSpPr>
        <p:spPr>
          <a:xfrm>
            <a:off x="6641980" y="12620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5F878-A4B5-8DF2-4FBF-7DE799152272}"/>
              </a:ext>
            </a:extLst>
          </p:cNvPr>
          <p:cNvSpPr txBox="1"/>
          <p:nvPr/>
        </p:nvSpPr>
        <p:spPr>
          <a:xfrm>
            <a:off x="0" y="49070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379DD-74A5-D302-D0C8-18D4DFF8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" t="4569" r="2522" b="7140"/>
          <a:stretch/>
        </p:blipFill>
        <p:spPr>
          <a:xfrm>
            <a:off x="192487" y="1887618"/>
            <a:ext cx="5323832" cy="2680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87875-B8B8-A7B8-9CAA-C7056C7E3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6"/>
          <a:stretch/>
        </p:blipFill>
        <p:spPr>
          <a:xfrm>
            <a:off x="254236" y="5404366"/>
            <a:ext cx="4868481" cy="1086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08E2C-3996-2134-6D93-69605353C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" t="1373" r="5976" b="1895"/>
          <a:stretch/>
        </p:blipFill>
        <p:spPr>
          <a:xfrm>
            <a:off x="7234518" y="286032"/>
            <a:ext cx="4128330" cy="62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839B6-653D-0109-0273-9D5541C0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4115-0CD7-8C3D-0139-8434E763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4E8A0-0340-0897-2698-B715BDEB6D0A}"/>
              </a:ext>
            </a:extLst>
          </p:cNvPr>
          <p:cNvSpPr txBox="1"/>
          <p:nvPr/>
        </p:nvSpPr>
        <p:spPr>
          <a:xfrm>
            <a:off x="192487" y="1453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16AEBA-FAFF-6902-C4E4-9D97435ED35B}"/>
              </a:ext>
            </a:extLst>
          </p:cNvPr>
          <p:cNvSpPr txBox="1"/>
          <p:nvPr/>
        </p:nvSpPr>
        <p:spPr>
          <a:xfrm>
            <a:off x="6487888" y="12313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3E1EE-1C50-E0B1-0E67-9408129B2C60}"/>
              </a:ext>
            </a:extLst>
          </p:cNvPr>
          <p:cNvSpPr txBox="1"/>
          <p:nvPr/>
        </p:nvSpPr>
        <p:spPr>
          <a:xfrm>
            <a:off x="97274" y="513762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15.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49FBDC-07CA-C0ED-47F1-83FC3945E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4111" r="2965" b="6587"/>
          <a:stretch/>
        </p:blipFill>
        <p:spPr>
          <a:xfrm>
            <a:off x="881710" y="1440816"/>
            <a:ext cx="5544492" cy="3626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D7DE9-6B6F-C426-1021-42AD9E3AA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3" y="5272618"/>
            <a:ext cx="5875065" cy="1243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779C50-68F3-757F-3269-BA76F3C9F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47" y="296941"/>
            <a:ext cx="4649787" cy="141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9977 L -1.25E-6 0.11134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60338-EE58-22C3-32A6-5FC44B14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ACCF0-3CD0-3D62-FF27-ADA0CF0C1D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Pages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112A8-6FAA-0444-2A4A-CDD9E48AE12D}"/>
              </a:ext>
            </a:extLst>
          </p:cNvPr>
          <p:cNvSpPr txBox="1"/>
          <p:nvPr/>
        </p:nvSpPr>
        <p:spPr>
          <a:xfrm>
            <a:off x="192487" y="145363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17.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827D85-67A4-242C-C815-7E6CDE58591D}"/>
              </a:ext>
            </a:extLst>
          </p:cNvPr>
          <p:cNvSpPr txBox="1"/>
          <p:nvPr/>
        </p:nvSpPr>
        <p:spPr>
          <a:xfrm>
            <a:off x="5113394" y="132119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18.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D5F6C-9056-F9E1-4786-CE788328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t="2667" r="3014" b="2798"/>
          <a:stretch/>
        </p:blipFill>
        <p:spPr>
          <a:xfrm>
            <a:off x="700961" y="1312862"/>
            <a:ext cx="3754926" cy="5222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88D67B-0D2E-B3F5-BA7E-FB41A000C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94" y="1822966"/>
            <a:ext cx="66484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2686050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11 Participants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CDE1B-4702-5B76-7E0F-67E1F1BC3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3270779"/>
            <a:ext cx="4937655" cy="1529821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8 aged 18-25</a:t>
            </a:r>
          </a:p>
          <a:p>
            <a:pPr>
              <a:buClr>
                <a:srgbClr val="5FC1DF"/>
              </a:buClr>
            </a:pPr>
            <a:r>
              <a:rPr lang="en-GB" dirty="0"/>
              <a:t>1 aged 25-35</a:t>
            </a:r>
          </a:p>
          <a:p>
            <a:pPr>
              <a:buClr>
                <a:srgbClr val="5FC1DF"/>
              </a:buClr>
            </a:pPr>
            <a:r>
              <a:rPr lang="en-GB" dirty="0"/>
              <a:t>1 aged 55-65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55D8-4F67-9C39-A1E7-A79E76048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2686050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Café Visit Frequency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7CB1D0-85AC-8A99-1992-769212B15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3262312"/>
            <a:ext cx="4929188" cy="1529821"/>
          </a:xfrm>
        </p:spPr>
        <p:txBody>
          <a:bodyPr/>
          <a:lstStyle/>
          <a:p>
            <a:pPr>
              <a:buClr>
                <a:srgbClr val="5FC1DF"/>
              </a:buClr>
            </a:pPr>
            <a:r>
              <a:rPr lang="en-GB" dirty="0"/>
              <a:t>4 rarely visit cafés</a:t>
            </a:r>
          </a:p>
          <a:p>
            <a:pPr>
              <a:buClr>
                <a:srgbClr val="5FC1DF"/>
              </a:buClr>
            </a:pPr>
            <a:r>
              <a:rPr lang="en-GB" dirty="0"/>
              <a:t>3 visit monthly</a:t>
            </a:r>
          </a:p>
          <a:p>
            <a:pPr>
              <a:buClr>
                <a:srgbClr val="5FC1DF"/>
              </a:buClr>
            </a:pPr>
            <a:r>
              <a:rPr lang="en-GB" dirty="0"/>
              <a:t>4 visit weekly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A2D76B-A622-718A-F3E4-6A7DEF43A37B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Participants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475542E-2577-6033-3D16-92835F05A954}"/>
              </a:ext>
            </a:extLst>
          </p:cNvPr>
          <p:cNvSpPr txBox="1">
            <a:spLocks/>
          </p:cNvSpPr>
          <p:nvPr/>
        </p:nvSpPr>
        <p:spPr>
          <a:xfrm>
            <a:off x="980547" y="4872567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Computer Literacy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B996B2D-2B72-F694-DDFA-70D127B53DAD}"/>
              </a:ext>
            </a:extLst>
          </p:cNvPr>
          <p:cNvSpPr txBox="1">
            <a:spLocks/>
          </p:cNvSpPr>
          <p:nvPr/>
        </p:nvSpPr>
        <p:spPr>
          <a:xfrm>
            <a:off x="692678" y="5457296"/>
            <a:ext cx="4929188" cy="1292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dirty="0"/>
              <a:t>All participants were tech proficient</a:t>
            </a:r>
          </a:p>
          <a:p>
            <a:pPr>
              <a:buClr>
                <a:srgbClr val="5FC1DF"/>
              </a:buClr>
            </a:pPr>
            <a:r>
              <a:rPr lang="en-GB" dirty="0"/>
              <a:t>Allowing for detailed and informed feedback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5D5C943-7672-FEA9-5614-C5D20188BF18}"/>
              </a:ext>
            </a:extLst>
          </p:cNvPr>
          <p:cNvSpPr txBox="1">
            <a:spLocks/>
          </p:cNvSpPr>
          <p:nvPr/>
        </p:nvSpPr>
        <p:spPr>
          <a:xfrm>
            <a:off x="972080" y="1466850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Anonymous Responses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5482E29-945B-CA78-BFB9-60B2514A71E9}"/>
              </a:ext>
            </a:extLst>
          </p:cNvPr>
          <p:cNvSpPr txBox="1">
            <a:spLocks/>
          </p:cNvSpPr>
          <p:nvPr/>
        </p:nvSpPr>
        <p:spPr>
          <a:xfrm>
            <a:off x="692678" y="2021947"/>
            <a:ext cx="8546572" cy="5572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dirty="0"/>
              <a:t>Anonymous feedback encouraged honesty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A58579F-3666-15E0-D390-BDC031262D4B}"/>
              </a:ext>
            </a:extLst>
          </p:cNvPr>
          <p:cNvSpPr txBox="1">
            <a:spLocks/>
          </p:cNvSpPr>
          <p:nvPr/>
        </p:nvSpPr>
        <p:spPr>
          <a:xfrm>
            <a:off x="6079066" y="4845050"/>
            <a:ext cx="4665134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Potential Bias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A414DFBC-519A-4ED2-969F-4A8799BBE1DD}"/>
              </a:ext>
            </a:extLst>
          </p:cNvPr>
          <p:cNvSpPr txBox="1">
            <a:spLocks/>
          </p:cNvSpPr>
          <p:nvPr/>
        </p:nvSpPr>
        <p:spPr>
          <a:xfrm>
            <a:off x="5806544" y="5421312"/>
            <a:ext cx="5966355" cy="1529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dirty="0"/>
              <a:t>Dominance of 18-25 age range</a:t>
            </a:r>
          </a:p>
          <a:p>
            <a:pPr>
              <a:buClr>
                <a:srgbClr val="5FC1DF"/>
              </a:buClr>
            </a:pPr>
            <a:r>
              <a:rPr lang="en-GB" dirty="0"/>
              <a:t>Tech proficient feedback doesn’t reflect average user</a:t>
            </a:r>
          </a:p>
        </p:txBody>
      </p:sp>
    </p:spTree>
    <p:extLst>
      <p:ext uri="{BB962C8B-B14F-4D97-AF65-F5344CB8AC3E}">
        <p14:creationId xmlns:p14="http://schemas.microsoft.com/office/powerpoint/2010/main" val="3880222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4C73-AC55-A479-5E85-4464FAB64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364E-9F56-E2F0-BDE8-8B3F330D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3CB19-F8E4-9B99-9EED-54B73B66E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E9B84-EAD0-257A-55CD-D44C8D676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CD71279-E788-1C28-C518-CED902BA71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42D6DE-5402-51E7-589B-CBBB8FB5C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050418" cy="3030538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A1525-2ABE-EE5F-83B3-0E2C68B90B37}"/>
              </a:ext>
            </a:extLst>
          </p:cNvPr>
          <p:cNvSpPr/>
          <p:nvPr/>
        </p:nvSpPr>
        <p:spPr>
          <a:xfrm>
            <a:off x="972080" y="1270529"/>
            <a:ext cx="4790091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34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3FEA-F066-646D-4613-53340BDA6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C639-F38B-3FDE-BBE2-391918CC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3615A-AA68-1D3C-D8A5-2668C99E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EEDF0-6622-BF0F-B6A5-5F6AA20A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469919-110E-22FA-3B18-397BB4DCA4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4" y="140788"/>
            <a:ext cx="4649786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58AB283-FBC6-6A6C-31C6-04070D18B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6210075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pPr>
              <a:buClr>
                <a:srgbClr val="5FC1DF"/>
              </a:buClr>
            </a:pPr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F1F1A-035B-71CE-77C3-E7FCDF2DEB46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43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B44E-7D85-6BDF-BDC0-C71660131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1E08-470C-BCF4-0034-21829285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46608-E298-7947-E730-C9ADA6F24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C84B9-2716-2475-FFE0-8849C5413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EEF6F8-A5D2-FA04-4C7D-6EB0AB61A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pPr>
              <a:buClr>
                <a:srgbClr val="5FC1DF"/>
              </a:buClr>
            </a:pPr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40869-95F0-366C-392A-5A1D17EB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1" y="140788"/>
            <a:ext cx="4649789" cy="6576423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B44138-A8E7-8A27-793E-450B51DD9157}"/>
              </a:ext>
            </a:extLst>
          </p:cNvPr>
          <p:cNvSpPr/>
          <p:nvPr/>
        </p:nvSpPr>
        <p:spPr>
          <a:xfrm>
            <a:off x="972080" y="1691443"/>
            <a:ext cx="3527349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69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C4356-B3C1-EE01-262F-607326255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4A54-5960-3513-590C-E6E22AE1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EF17EA-7C87-3E42-95BE-9D08EC03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ACF0B-136A-6B35-4B8F-C2A92C480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767AEE-B523-0C90-3355-F58897CC9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>
            <a:normAutofit/>
          </a:bodyPr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pPr>
              <a:buClr>
                <a:srgbClr val="5FC1DF"/>
              </a:buClr>
            </a:pPr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C7A236-9B71-516F-FB97-81F20FDA7C50}"/>
              </a:ext>
            </a:extLst>
          </p:cNvPr>
          <p:cNvSpPr/>
          <p:nvPr/>
        </p:nvSpPr>
        <p:spPr>
          <a:xfrm>
            <a:off x="972081" y="2126871"/>
            <a:ext cx="236620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5B5C3-FA7E-6D70-8303-1552D4B57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00" y="139789"/>
            <a:ext cx="4651200" cy="6578421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809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5087A-1398-C09C-8D17-3C56CAD9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634C1DE-275B-5C5C-C09F-B9F547011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880" y="685800"/>
            <a:ext cx="5835120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Babbacombe Bay Café Website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89E570-CF20-750B-EE0F-8E7E85239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57" y="3992477"/>
            <a:ext cx="1800000" cy="18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6CC9F7-A6BF-8312-C0B0-1B50B411A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44" y="3995613"/>
            <a:ext cx="1800000" cy="191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94B600-5C98-B352-603F-636677EA9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350011"/>
            <a:ext cx="1800000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2B7ACD-4AEE-4A0B-0DB0-E448770CD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87" y="3992477"/>
            <a:ext cx="1800000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616C9A-34D5-0BAA-4567-31575978B98F}"/>
              </a:ext>
            </a:extLst>
          </p:cNvPr>
          <p:cNvSpPr txBox="1"/>
          <p:nvPr/>
        </p:nvSpPr>
        <p:spPr>
          <a:xfrm>
            <a:off x="6795518" y="6014555"/>
            <a:ext cx="203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Opening hours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A9C98-7041-B0D8-6659-8D0A7925F152}"/>
              </a:ext>
            </a:extLst>
          </p:cNvPr>
          <p:cNvSpPr txBox="1"/>
          <p:nvPr/>
        </p:nvSpPr>
        <p:spPr>
          <a:xfrm>
            <a:off x="9890125" y="6014555"/>
            <a:ext cx="12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Booking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047222-E248-BB4B-08F0-5CEDC402B4D8}"/>
              </a:ext>
            </a:extLst>
          </p:cNvPr>
          <p:cNvSpPr txBox="1"/>
          <p:nvPr/>
        </p:nvSpPr>
        <p:spPr>
          <a:xfrm>
            <a:off x="3746212" y="6014555"/>
            <a:ext cx="12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Location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FFDF984-9134-B0D6-EADC-3F1AA3F22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3" y="3992477"/>
            <a:ext cx="1800000" cy="180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7C987F-DB0F-4202-9790-DA0D9CCE378E}"/>
              </a:ext>
            </a:extLst>
          </p:cNvPr>
          <p:cNvSpPr txBox="1"/>
          <p:nvPr/>
        </p:nvSpPr>
        <p:spPr>
          <a:xfrm>
            <a:off x="1046211" y="6014555"/>
            <a:ext cx="125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Menus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F58845-5F40-C17E-8BC0-1B1A33B9C62D}"/>
              </a:ext>
            </a:extLst>
          </p:cNvPr>
          <p:cNvCxnSpPr>
            <a:cxnSpLocks/>
          </p:cNvCxnSpPr>
          <p:nvPr/>
        </p:nvCxnSpPr>
        <p:spPr>
          <a:xfrm flipH="1">
            <a:off x="2571574" y="3119676"/>
            <a:ext cx="2521126" cy="77039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622190-C4C0-1333-B38D-E382811A0D57}"/>
              </a:ext>
            </a:extLst>
          </p:cNvPr>
          <p:cNvCxnSpPr>
            <a:cxnSpLocks/>
          </p:cNvCxnSpPr>
          <p:nvPr/>
        </p:nvCxnSpPr>
        <p:spPr>
          <a:xfrm>
            <a:off x="7213600" y="3110859"/>
            <a:ext cx="2401888" cy="8816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6D7EC8-5579-C1BD-CB1D-A1D473EFAA6F}"/>
              </a:ext>
            </a:extLst>
          </p:cNvPr>
          <p:cNvCxnSpPr>
            <a:cxnSpLocks/>
          </p:cNvCxnSpPr>
          <p:nvPr/>
        </p:nvCxnSpPr>
        <p:spPr>
          <a:xfrm>
            <a:off x="6938080" y="3337596"/>
            <a:ext cx="546101" cy="4125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C1EFD7-5BBF-8F93-A9FF-DAB67BA6AFFB}"/>
              </a:ext>
            </a:extLst>
          </p:cNvPr>
          <p:cNvCxnSpPr>
            <a:cxnSpLocks/>
          </p:cNvCxnSpPr>
          <p:nvPr/>
        </p:nvCxnSpPr>
        <p:spPr>
          <a:xfrm flipH="1">
            <a:off x="4561859" y="3372089"/>
            <a:ext cx="624972" cy="41251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1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53423-362C-C0A7-4189-A593171F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C2FF-E1E5-2EDB-AAE2-39350F01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538BD-2019-E271-0DD3-4385B34AC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6FAA7-FDD1-FEEA-5ECB-A71073F0F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B8822F-3D15-590C-26CE-822EA2F98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pPr>
              <a:buClr>
                <a:srgbClr val="5FC1DF"/>
              </a:buClr>
            </a:pPr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46DE1-3EFC-71ED-42D4-0613FD6E7243}"/>
              </a:ext>
            </a:extLst>
          </p:cNvPr>
          <p:cNvSpPr/>
          <p:nvPr/>
        </p:nvSpPr>
        <p:spPr>
          <a:xfrm>
            <a:off x="972079" y="2561355"/>
            <a:ext cx="2627463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55DDB-5BD3-B27C-C6D0-360C61294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435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BCF16-9FB6-ACC1-37AF-D07CA6FC9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6AB7-7320-F2BE-9E90-8E40C8C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3B8E3-7277-BEAD-6DDC-00D4FFD38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CFD8A-15AB-7ECB-F3AE-FCCED62F0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FC6E4F-8C52-F7B3-8B98-C384E3BA5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pPr>
              <a:buClr>
                <a:srgbClr val="5FC1DF"/>
              </a:buClr>
            </a:pPr>
            <a:r>
              <a:rPr lang="en-GB" dirty="0"/>
              <a:t>Task Scenarios</a:t>
            </a:r>
          </a:p>
          <a:p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6EAF1-EB09-9443-42FA-18E423331FB5}"/>
              </a:ext>
            </a:extLst>
          </p:cNvPr>
          <p:cNvSpPr/>
          <p:nvPr/>
        </p:nvSpPr>
        <p:spPr>
          <a:xfrm>
            <a:off x="972081" y="3009143"/>
            <a:ext cx="1941448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76A0C-D1DF-FCE0-5BD5-F12D408DE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49787" cy="6576422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07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8122B-356B-CB63-2D47-AFEEFCBA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A0507-2F4D-CC5F-6473-D662E9D3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5DC6E-FF73-0C90-BC9D-3CE20AEAD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64B15-CD31-6382-E24E-22CC87387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C5230D-1681-7DDE-BFD9-F5B41922C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842000" cy="3030538"/>
          </a:xfrm>
        </p:spPr>
        <p:txBody>
          <a:bodyPr/>
          <a:lstStyle/>
          <a:p>
            <a:r>
              <a:rPr lang="en-GB" dirty="0"/>
              <a:t>University of Plymouth Ethics Approval</a:t>
            </a:r>
          </a:p>
          <a:p>
            <a:r>
              <a:rPr lang="en-GB" dirty="0"/>
              <a:t>Research Information sheet</a:t>
            </a:r>
          </a:p>
          <a:p>
            <a:r>
              <a:rPr lang="en-GB" dirty="0"/>
              <a:t>Right to Withdraw</a:t>
            </a:r>
          </a:p>
          <a:p>
            <a:r>
              <a:rPr lang="en-GB" dirty="0"/>
              <a:t>Ethics Consent Form</a:t>
            </a:r>
          </a:p>
          <a:p>
            <a:r>
              <a:rPr lang="en-GB" dirty="0"/>
              <a:t>Task Scenarios</a:t>
            </a:r>
          </a:p>
          <a:p>
            <a:pPr>
              <a:buClr>
                <a:srgbClr val="5FC1DF"/>
              </a:buClr>
            </a:pPr>
            <a:r>
              <a:rPr lang="en-GB" dirty="0"/>
              <a:t>Exit questionnaire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4AE484-4D5D-D221-AADF-8ECD7C33F4CF}"/>
              </a:ext>
            </a:extLst>
          </p:cNvPr>
          <p:cNvSpPr/>
          <p:nvPr/>
        </p:nvSpPr>
        <p:spPr>
          <a:xfrm>
            <a:off x="972081" y="3448415"/>
            <a:ext cx="229363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18819-E268-07B1-AD93-24F7CD1F7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63" y="140400"/>
            <a:ext cx="4650337" cy="6577200"/>
          </a:xfrm>
          <a:prstGeom prst="rect">
            <a:avLst/>
          </a:prstGeom>
          <a:ln w="38100" cap="sq">
            <a:solidFill>
              <a:srgbClr val="435AA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293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58CEA-DF1F-8123-6603-8BC029F7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5DE8FB-FC2A-9A1B-32D3-87D6AD7C64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8945AC-3E06-DE73-FE75-747F0A8FA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Analysis and redesign process</a:t>
            </a:r>
          </a:p>
        </p:txBody>
      </p:sp>
    </p:spTree>
    <p:extLst>
      <p:ext uri="{BB962C8B-B14F-4D97-AF65-F5344CB8AC3E}">
        <p14:creationId xmlns:p14="http://schemas.microsoft.com/office/powerpoint/2010/main" val="2864919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6E331-DFBF-5BB9-BA61-B04C2ECF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F4E92B-2CE4-E83E-D1B3-2CA6BE8B1CC3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Data Analysis - Quantitative 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259F0882-600B-D0B7-B6B3-42CA52B3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0929"/>
              </p:ext>
            </p:extLst>
          </p:nvPr>
        </p:nvGraphicFramePr>
        <p:xfrm>
          <a:off x="684462" y="1262062"/>
          <a:ext cx="9452377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703955">
                  <a:extLst>
                    <a:ext uri="{9D8B030D-6E8A-4147-A177-3AD203B41FA5}">
                      <a16:colId xmlns:a16="http://schemas.microsoft.com/office/drawing/2014/main" val="1424254285"/>
                    </a:ext>
                  </a:extLst>
                </a:gridCol>
                <a:gridCol w="1684422">
                  <a:extLst>
                    <a:ext uri="{9D8B030D-6E8A-4147-A177-3AD203B41FA5}">
                      <a16:colId xmlns:a16="http://schemas.microsoft.com/office/drawing/2014/main" val="5002451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29958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37821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Std Dev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9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Navigation 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78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Page Titles Clarity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18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Space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656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Contact Usefulness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50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Book Now Button Clarity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351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Menu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8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Location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3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Afternoon Tea Page Usefulness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1.48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822706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2852604-8B78-B128-99FF-00FE71C0D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047241"/>
              </p:ext>
            </p:extLst>
          </p:nvPr>
        </p:nvGraphicFramePr>
        <p:xfrm>
          <a:off x="684460" y="4882231"/>
          <a:ext cx="7694411" cy="741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49603">
                  <a:extLst>
                    <a:ext uri="{9D8B030D-6E8A-4147-A177-3AD203B41FA5}">
                      <a16:colId xmlns:a16="http://schemas.microsoft.com/office/drawing/2014/main" val="1424254285"/>
                    </a:ext>
                  </a:extLst>
                </a:gridCol>
                <a:gridCol w="2500630">
                  <a:extLst>
                    <a:ext uri="{9D8B030D-6E8A-4147-A177-3AD203B41FA5}">
                      <a16:colId xmlns:a16="http://schemas.microsoft.com/office/drawing/2014/main" val="2172995884"/>
                    </a:ext>
                  </a:extLst>
                </a:gridCol>
                <a:gridCol w="2044178">
                  <a:extLst>
                    <a:ext uri="{9D8B030D-6E8A-4147-A177-3AD203B41FA5}">
                      <a16:colId xmlns:a16="http://schemas.microsoft.com/office/drawing/2014/main" val="2982921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If Everyone Guessed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9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Page Identification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45%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78172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703F3B72-B981-AF5A-7849-8FE7ED820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3674"/>
              </p:ext>
            </p:extLst>
          </p:nvPr>
        </p:nvGraphicFramePr>
        <p:xfrm>
          <a:off x="684459" y="5906520"/>
          <a:ext cx="6958415" cy="741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41993">
                  <a:extLst>
                    <a:ext uri="{9D8B030D-6E8A-4147-A177-3AD203B41FA5}">
                      <a16:colId xmlns:a16="http://schemas.microsoft.com/office/drawing/2014/main" val="1424254285"/>
                    </a:ext>
                  </a:extLst>
                </a:gridCol>
                <a:gridCol w="1684422">
                  <a:extLst>
                    <a:ext uri="{9D8B030D-6E8A-4147-A177-3AD203B41FA5}">
                      <a16:colId xmlns:a16="http://schemas.microsoft.com/office/drawing/2014/main" val="5002451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299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Prefer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Prefer Bottom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29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Info Bar Preference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100%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0%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78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967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F6082-3B65-11B2-CA53-9638BFFDD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963BC4A-8C31-F8D4-FB2C-5F9E2102D11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92EEAFF-F4B5-3CEA-021E-13EAD6A0E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707479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Issues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2B59DE5-1972-31CA-6E96-B7C237D62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292207"/>
            <a:ext cx="4937655" cy="4028381"/>
          </a:xfrm>
        </p:spPr>
        <p:txBody>
          <a:bodyPr>
            <a:normAutofit lnSpcReduction="10000"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Space usage</a:t>
            </a:r>
          </a:p>
          <a:p>
            <a:pPr>
              <a:buClr>
                <a:srgbClr val="5FC1DF"/>
              </a:buClr>
            </a:pPr>
            <a:r>
              <a:rPr lang="en-GB" dirty="0"/>
              <a:t>Book now button clarity</a:t>
            </a:r>
          </a:p>
          <a:p>
            <a:pPr>
              <a:buClr>
                <a:srgbClr val="5FC1DF"/>
              </a:buClr>
            </a:pPr>
            <a:r>
              <a:rPr lang="en-GB" dirty="0"/>
              <a:t>Afternoon tea pages usefulness</a:t>
            </a:r>
          </a:p>
          <a:p>
            <a:pPr>
              <a:buClr>
                <a:srgbClr val="5FC1DF"/>
              </a:buClr>
            </a:pPr>
            <a:r>
              <a:rPr lang="en-GB" dirty="0"/>
              <a:t>Page identification</a:t>
            </a:r>
          </a:p>
          <a:p>
            <a:pPr>
              <a:buClr>
                <a:srgbClr val="5FC1DF"/>
              </a:buClr>
            </a:pPr>
            <a:r>
              <a:rPr lang="en-GB" dirty="0"/>
              <a:t>Design inconsistency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171701A-78A0-7630-9A39-DD9DE58AB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707479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Quotes</a:t>
            </a: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2297CC46-51E1-9659-D8B7-24CAB3AC3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283741"/>
            <a:ext cx="4929188" cy="3888459"/>
          </a:xfrm>
        </p:spPr>
        <p:txBody>
          <a:bodyPr>
            <a:normAutofit lnSpcReduction="10000"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“I it see an email”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“get in touch &amp; message us aren’t in line with each other”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</a:t>
            </a:r>
            <a:r>
              <a:rPr lang="en-GB" dirty="0" err="1"/>
              <a:t>im</a:t>
            </a:r>
            <a:r>
              <a:rPr lang="en-GB" dirty="0"/>
              <a:t> unsure on this application its trying to make me open”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“it may appear to look suspicious and they may just click off”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“it doesn’t look like a booking section”</a:t>
            </a:r>
          </a:p>
          <a:p>
            <a:pPr>
              <a:buClr>
                <a:srgbClr val="5FC1DF"/>
              </a:buClr>
            </a:pPr>
            <a:r>
              <a:rPr lang="en-GB" dirty="0"/>
              <a:t>“shows a general area but not the specific area”</a:t>
            </a:r>
          </a:p>
        </p:txBody>
      </p:sp>
    </p:spTree>
    <p:extLst>
      <p:ext uri="{BB962C8B-B14F-4D97-AF65-F5344CB8AC3E}">
        <p14:creationId xmlns:p14="http://schemas.microsoft.com/office/powerpoint/2010/main" val="1798664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D68F2-2A1D-83A7-9C07-8C443BD8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C76615-9E44-BF00-B9E4-A09462B56E04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Issues Identified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82C6D0F-7D71-E563-CE7E-EF919D2C8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707479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Essential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1BA1224-C17B-1CF1-FA99-3F4A817E0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292207"/>
            <a:ext cx="4937655" cy="4028381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Booking process clarity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navigation menu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Page identification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excessive empty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Justify afternoon tea pages existence</a:t>
            </a:r>
          </a:p>
          <a:p>
            <a:pPr>
              <a:buClr>
                <a:srgbClr val="5FC1DF"/>
              </a:buClr>
            </a:pPr>
            <a:r>
              <a:rPr lang="en-GB" dirty="0"/>
              <a:t>About us &amp; contact page combination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menu image sizes</a:t>
            </a:r>
          </a:p>
          <a:p>
            <a:pPr>
              <a:buClr>
                <a:srgbClr val="5FC1DF"/>
              </a:buClr>
            </a:pPr>
            <a:endParaRPr lang="en-GB" dirty="0"/>
          </a:p>
          <a:p>
            <a:pPr>
              <a:buClr>
                <a:srgbClr val="5FC1DF"/>
              </a:buClr>
            </a:pPr>
            <a:endParaRPr lang="en-GB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5ACA30A-A58A-6908-5999-C639349FA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707479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Desirable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CC619BB8-9892-DA61-2F07-1215E85E6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283741"/>
            <a:ext cx="4929188" cy="3888459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Info bar is inconsistency</a:t>
            </a:r>
          </a:p>
          <a:p>
            <a:pPr>
              <a:buClr>
                <a:srgbClr val="5FC1DF"/>
              </a:buClr>
            </a:pPr>
            <a:r>
              <a:rPr lang="en-GB" dirty="0"/>
              <a:t>Write email don’t link to open app</a:t>
            </a:r>
          </a:p>
          <a:p>
            <a:pPr>
              <a:buClr>
                <a:srgbClr val="5FC1DF"/>
              </a:buClr>
            </a:pPr>
            <a:r>
              <a:rPr lang="en-GB" dirty="0"/>
              <a:t>Start zoomed further into the map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Header image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vouchers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takeaway options</a:t>
            </a:r>
          </a:p>
          <a:p>
            <a:pPr>
              <a:buClr>
                <a:srgbClr val="5FC1DF"/>
              </a:buClr>
            </a:pPr>
            <a:r>
              <a:rPr lang="en-GB" dirty="0"/>
              <a:t>Rename mislabelled titles</a:t>
            </a:r>
          </a:p>
          <a:p>
            <a:pPr>
              <a:buClr>
                <a:srgbClr val="5FC1DF"/>
              </a:buClr>
            </a:pPr>
            <a:r>
              <a:rPr lang="en-GB" dirty="0"/>
              <a:t>Reorganise navigation menu</a:t>
            </a:r>
          </a:p>
        </p:txBody>
      </p:sp>
    </p:spTree>
    <p:extLst>
      <p:ext uri="{BB962C8B-B14F-4D97-AF65-F5344CB8AC3E}">
        <p14:creationId xmlns:p14="http://schemas.microsoft.com/office/powerpoint/2010/main" val="197534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120F8-F8D2-58AA-9A70-75DF09630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1779251-4D04-C322-A36D-604BA41C6ABC}"/>
              </a:ext>
            </a:extLst>
          </p:cNvPr>
          <p:cNvSpPr txBox="1">
            <a:spLocks/>
          </p:cNvSpPr>
          <p:nvPr/>
        </p:nvSpPr>
        <p:spPr>
          <a:xfrm>
            <a:off x="972080" y="685800"/>
            <a:ext cx="6327078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Issues Identified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D8425E4-5A0D-23B4-A2EA-2A02A8384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707479"/>
            <a:ext cx="4649787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Essential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3DAC89D-4491-3247-1A3D-13739D96F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292207"/>
            <a:ext cx="4937655" cy="4028381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Booking process clarity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excessive empty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Page identification</a:t>
            </a:r>
          </a:p>
          <a:p>
            <a:pPr>
              <a:buClr>
                <a:srgbClr val="5FC1DF"/>
              </a:buClr>
            </a:pPr>
            <a:r>
              <a:rPr lang="en-GB" dirty="0"/>
              <a:t>Justify afternoon tea pages existence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menu image sizes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navigation menu space</a:t>
            </a:r>
          </a:p>
          <a:p>
            <a:pPr>
              <a:buClr>
                <a:srgbClr val="5FC1DF"/>
              </a:buClr>
            </a:pPr>
            <a:r>
              <a:rPr lang="en-GB" dirty="0"/>
              <a:t>About us &amp; contact page combination</a:t>
            </a:r>
          </a:p>
          <a:p>
            <a:pPr>
              <a:buClr>
                <a:srgbClr val="5FC1DF"/>
              </a:buClr>
            </a:pPr>
            <a:endParaRPr lang="en-GB" dirty="0"/>
          </a:p>
          <a:p>
            <a:pPr>
              <a:buClr>
                <a:srgbClr val="5FC1DF"/>
              </a:buClr>
            </a:pPr>
            <a:endParaRPr lang="en-GB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D51FDCA-E66E-422A-BF73-668F3950D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707479"/>
            <a:ext cx="4665134" cy="576262"/>
          </a:xfrm>
        </p:spPr>
        <p:txBody>
          <a:bodyPr/>
          <a:lstStyle/>
          <a:p>
            <a:r>
              <a:rPr lang="en-GB" sz="2400" dirty="0">
                <a:solidFill>
                  <a:schemeClr val="bg1"/>
                </a:solidFill>
              </a:rPr>
              <a:t>Desirable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EE21E378-5154-B8F4-45BB-ADF2A9253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283741"/>
            <a:ext cx="4929188" cy="3888459"/>
          </a:xfrm>
        </p:spPr>
        <p:txBody>
          <a:bodyPr>
            <a:normAutofit/>
          </a:bodyPr>
          <a:lstStyle/>
          <a:p>
            <a:pPr>
              <a:buClr>
                <a:srgbClr val="5FC1DF"/>
              </a:buClr>
            </a:pPr>
            <a:r>
              <a:rPr lang="en-GB" dirty="0"/>
              <a:t>Rename mislabelled titles</a:t>
            </a:r>
          </a:p>
          <a:p>
            <a:pPr>
              <a:buClr>
                <a:srgbClr val="5FC1DF"/>
              </a:buClr>
            </a:pPr>
            <a:r>
              <a:rPr lang="en-GB" dirty="0"/>
              <a:t>Reduce Header image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vouchers</a:t>
            </a:r>
          </a:p>
          <a:p>
            <a:pPr>
              <a:buClr>
                <a:srgbClr val="5FC1DF"/>
              </a:buClr>
            </a:pPr>
            <a:r>
              <a:rPr lang="en-GB" dirty="0"/>
              <a:t>Advertise takeaway options</a:t>
            </a:r>
          </a:p>
          <a:p>
            <a:pPr>
              <a:buClr>
                <a:srgbClr val="5FC1DF"/>
              </a:buClr>
            </a:pPr>
            <a:r>
              <a:rPr lang="en-GB" dirty="0"/>
              <a:t>Reorganise navigation menu</a:t>
            </a:r>
          </a:p>
          <a:p>
            <a:pPr>
              <a:buClr>
                <a:srgbClr val="5FC1DF"/>
              </a:buClr>
            </a:pPr>
            <a:r>
              <a:rPr lang="en-GB" dirty="0"/>
              <a:t>Write email don’t link to open app</a:t>
            </a:r>
          </a:p>
          <a:p>
            <a:pPr>
              <a:buClr>
                <a:srgbClr val="5FC1DF"/>
              </a:buClr>
            </a:pPr>
            <a:r>
              <a:rPr lang="en-GB" dirty="0"/>
              <a:t>Start zoomed further into the map</a:t>
            </a:r>
          </a:p>
          <a:p>
            <a:pPr>
              <a:buClr>
                <a:srgbClr val="5FC1DF"/>
              </a:buClr>
            </a:pPr>
            <a:r>
              <a:rPr lang="en-GB" dirty="0"/>
              <a:t>Info bar is inconsistency</a:t>
            </a:r>
          </a:p>
          <a:p>
            <a:pPr>
              <a:buClr>
                <a:srgbClr val="5FC1DF"/>
              </a:buClr>
            </a:pP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D18708-3DC9-F45F-0953-28D1A576FFD2}"/>
              </a:ext>
            </a:extLst>
          </p:cNvPr>
          <p:cNvCxnSpPr>
            <a:cxnSpLocks/>
          </p:cNvCxnSpPr>
          <p:nvPr/>
        </p:nvCxnSpPr>
        <p:spPr>
          <a:xfrm flipV="1">
            <a:off x="11352242" y="2406316"/>
            <a:ext cx="0" cy="359343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6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502C6-3D5E-7196-EB22-5D7E6D49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0069-29B2-D498-3049-B2F085C9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Mood Board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4B4B5F-79F1-B9F7-BF4C-BE507E58E2D5}"/>
              </a:ext>
            </a:extLst>
          </p:cNvPr>
          <p:cNvGrpSpPr/>
          <p:nvPr/>
        </p:nvGrpSpPr>
        <p:grpSpPr>
          <a:xfrm rot="16200000">
            <a:off x="9060349" y="3588033"/>
            <a:ext cx="4626285" cy="1231948"/>
            <a:chOff x="4905063" y="5303431"/>
            <a:chExt cx="4626285" cy="123194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ED2CC7-F862-437C-B012-63DACBFE6F85}"/>
                </a:ext>
              </a:extLst>
            </p:cNvPr>
            <p:cNvSpPr/>
            <p:nvPr/>
          </p:nvSpPr>
          <p:spPr>
            <a:xfrm>
              <a:off x="4905063" y="5303432"/>
              <a:ext cx="1212979" cy="1212979"/>
            </a:xfrm>
            <a:prstGeom prst="ellipse">
              <a:avLst/>
            </a:prstGeom>
            <a:solidFill>
              <a:srgbClr val="F9F9F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CA9C2A-34DD-410A-9496-F11DCAD62CFB}"/>
                </a:ext>
              </a:extLst>
            </p:cNvPr>
            <p:cNvSpPr/>
            <p:nvPr/>
          </p:nvSpPr>
          <p:spPr>
            <a:xfrm>
              <a:off x="5718797" y="5312737"/>
              <a:ext cx="1212979" cy="1212979"/>
            </a:xfrm>
            <a:prstGeom prst="ellipse">
              <a:avLst/>
            </a:prstGeom>
            <a:solidFill>
              <a:srgbClr val="CCE8F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52118C-A72D-431E-9807-79FF406C3275}"/>
                </a:ext>
              </a:extLst>
            </p:cNvPr>
            <p:cNvSpPr/>
            <p:nvPr/>
          </p:nvSpPr>
          <p:spPr>
            <a:xfrm>
              <a:off x="6630656" y="5322400"/>
              <a:ext cx="1212979" cy="1212979"/>
            </a:xfrm>
            <a:prstGeom prst="ellipse">
              <a:avLst/>
            </a:prstGeom>
            <a:solidFill>
              <a:srgbClr val="9EB36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7D91EE-BA95-4055-9774-E16140924150}"/>
                </a:ext>
              </a:extLst>
            </p:cNvPr>
            <p:cNvSpPr/>
            <p:nvPr/>
          </p:nvSpPr>
          <p:spPr>
            <a:xfrm>
              <a:off x="7504635" y="5303431"/>
              <a:ext cx="1212979" cy="1212979"/>
            </a:xfrm>
            <a:prstGeom prst="ellipse">
              <a:avLst/>
            </a:prstGeom>
            <a:solidFill>
              <a:srgbClr val="BBAA9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AEBCA1-35C2-41CE-8D4F-69FD5A42DBE1}"/>
                </a:ext>
              </a:extLst>
            </p:cNvPr>
            <p:cNvSpPr/>
            <p:nvPr/>
          </p:nvSpPr>
          <p:spPr>
            <a:xfrm>
              <a:off x="8318369" y="5303431"/>
              <a:ext cx="1212979" cy="1212979"/>
            </a:xfrm>
            <a:prstGeom prst="ellipse">
              <a:avLst/>
            </a:prstGeom>
            <a:solidFill>
              <a:srgbClr val="54595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246DDD5-CCE2-4A6F-8439-26D646F1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25" y="1510513"/>
            <a:ext cx="3459877" cy="23606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327746-CE90-475D-901E-0BEE3FAEF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01" y="311024"/>
            <a:ext cx="3381466" cy="19020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C3DAC8-81C4-4107-B1A2-7E53C9507F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481" y="2398728"/>
            <a:ext cx="1528126" cy="15281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A3501C9-459C-43E5-88C0-1CFD989B9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15" y="4119609"/>
            <a:ext cx="1700303" cy="14282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B79AD76-0D99-49EC-A0D4-DA2F53235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19" y="1138517"/>
            <a:ext cx="2750546" cy="18336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F98B64-A24E-4689-A2ED-705F5A5687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25110" r="6290" b="14434"/>
          <a:stretch/>
        </p:blipFill>
        <p:spPr>
          <a:xfrm>
            <a:off x="7243716" y="2398728"/>
            <a:ext cx="1433752" cy="16196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7E198E-306C-454F-BA1F-95078AF837B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1913" r="4346" b="8899"/>
          <a:stretch/>
        </p:blipFill>
        <p:spPr>
          <a:xfrm>
            <a:off x="204618" y="4056017"/>
            <a:ext cx="2626971" cy="2202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CBDF01-DEE5-4A9B-AA11-650CA8D8E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35" y="3107408"/>
            <a:ext cx="2235701" cy="3353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89167F-A0DE-5ACF-100E-041BA9DAB3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07" y="4204008"/>
            <a:ext cx="3263808" cy="21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0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B2DD-CEB2-014E-8A4C-BE74CA7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58A1B-D3C4-3803-4786-F7F675A7F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Section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D018FF-A7EA-52F8-7211-417781E01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Redesign ideas</a:t>
            </a:r>
          </a:p>
        </p:txBody>
      </p:sp>
    </p:spTree>
    <p:extLst>
      <p:ext uri="{BB962C8B-B14F-4D97-AF65-F5344CB8AC3E}">
        <p14:creationId xmlns:p14="http://schemas.microsoft.com/office/powerpoint/2010/main" val="130800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3A07A-D01E-6DF9-C661-9910D680B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 - 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C07E0-FCCC-00AC-45A6-623FF2E54EDC}"/>
              </a:ext>
            </a:extLst>
          </p:cNvPr>
          <p:cNvSpPr txBox="1"/>
          <p:nvPr/>
        </p:nvSpPr>
        <p:spPr>
          <a:xfrm>
            <a:off x="446353" y="1728906"/>
            <a:ext cx="17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59C74A-575F-F582-79A6-6BB2E9AA8997}"/>
              </a:ext>
            </a:extLst>
          </p:cNvPr>
          <p:cNvSpPr txBox="1"/>
          <p:nvPr/>
        </p:nvSpPr>
        <p:spPr>
          <a:xfrm>
            <a:off x="446353" y="2283952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2EC0B-EC76-8771-7567-40B11EC4141A}"/>
              </a:ext>
            </a:extLst>
          </p:cNvPr>
          <p:cNvSpPr txBox="1"/>
          <p:nvPr/>
        </p:nvSpPr>
        <p:spPr>
          <a:xfrm>
            <a:off x="446353" y="3947087"/>
            <a:ext cx="169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79F72-72A1-AEDB-086F-EDD6BB4CBF35}"/>
              </a:ext>
            </a:extLst>
          </p:cNvPr>
          <p:cNvSpPr txBox="1"/>
          <p:nvPr/>
        </p:nvSpPr>
        <p:spPr>
          <a:xfrm>
            <a:off x="446353" y="5613229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voucher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AE74A-3586-8EE0-4B44-E29A76B26C5D}"/>
              </a:ext>
            </a:extLst>
          </p:cNvPr>
          <p:cNvSpPr txBox="1"/>
          <p:nvPr/>
        </p:nvSpPr>
        <p:spPr>
          <a:xfrm>
            <a:off x="4364831" y="5613229"/>
            <a:ext cx="165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Book a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94500-CBBE-6A70-2A7C-DCB3DEB7B3A8}"/>
              </a:ext>
            </a:extLst>
          </p:cNvPr>
          <p:cNvSpPr txBox="1"/>
          <p:nvPr/>
        </p:nvSpPr>
        <p:spPr>
          <a:xfrm>
            <a:off x="446353" y="2838999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prices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E2F5-6A33-B34D-F4D9-4BF8E45DC04D}"/>
              </a:ext>
            </a:extLst>
          </p:cNvPr>
          <p:cNvSpPr txBox="1"/>
          <p:nvPr/>
        </p:nvSpPr>
        <p:spPr>
          <a:xfrm>
            <a:off x="446353" y="3393043"/>
            <a:ext cx="25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Dietary requirements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A07164-FC82-F63B-03B7-9DD7C8F75A47}"/>
              </a:ext>
            </a:extLst>
          </p:cNvPr>
          <p:cNvSpPr txBox="1"/>
          <p:nvPr/>
        </p:nvSpPr>
        <p:spPr>
          <a:xfrm>
            <a:off x="4364831" y="1728906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its dog friendly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CA45F-5C85-5274-DCBC-C3285FD4F79E}"/>
              </a:ext>
            </a:extLst>
          </p:cNvPr>
          <p:cNvSpPr txBox="1"/>
          <p:nvPr/>
        </p:nvSpPr>
        <p:spPr>
          <a:xfrm>
            <a:off x="4364831" y="2834814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outside catering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2C2DF-C6AE-C66B-4396-1C06AE697D07}"/>
              </a:ext>
            </a:extLst>
          </p:cNvPr>
          <p:cNvSpPr txBox="1"/>
          <p:nvPr/>
        </p:nvSpPr>
        <p:spPr>
          <a:xfrm>
            <a:off x="4364831" y="3947087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customer reviews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A33CFB-5C6C-BF8C-C395-6ED8D52A4CDE}"/>
              </a:ext>
            </a:extLst>
          </p:cNvPr>
          <p:cNvSpPr txBox="1"/>
          <p:nvPr/>
        </p:nvSpPr>
        <p:spPr>
          <a:xfrm>
            <a:off x="446353" y="505718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opening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82F4B-E05C-DCF2-923A-E0FA75230C0F}"/>
              </a:ext>
            </a:extLst>
          </p:cNvPr>
          <p:cNvSpPr txBox="1"/>
          <p:nvPr/>
        </p:nvSpPr>
        <p:spPr>
          <a:xfrm>
            <a:off x="446353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times for set menus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2D367-C4D5-DC32-B949-E7F4CD3CD43E}"/>
              </a:ext>
            </a:extLst>
          </p:cNvPr>
          <p:cNvSpPr txBox="1"/>
          <p:nvPr/>
        </p:nvSpPr>
        <p:spPr>
          <a:xfrm>
            <a:off x="4364831" y="5060779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social media links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0AD26-8CE5-CEF8-FAF5-3B26272104E3}"/>
              </a:ext>
            </a:extLst>
          </p:cNvPr>
          <p:cNvSpPr txBox="1"/>
          <p:nvPr/>
        </p:nvSpPr>
        <p:spPr>
          <a:xfrm>
            <a:off x="4364831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social media updates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1D2407-6D63-9AC8-FDC0-399C731F4208}"/>
              </a:ext>
            </a:extLst>
          </p:cNvPr>
          <p:cNvSpPr txBox="1"/>
          <p:nvPr/>
        </p:nvSpPr>
        <p:spPr>
          <a:xfrm>
            <a:off x="4364831" y="228186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contact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B99250-723F-1DED-B91B-662B75131FD0}"/>
              </a:ext>
            </a:extLst>
          </p:cNvPr>
          <p:cNvSpPr txBox="1"/>
          <p:nvPr/>
        </p:nvSpPr>
        <p:spPr>
          <a:xfrm>
            <a:off x="4364831" y="339016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about us of café</a:t>
            </a:r>
          </a:p>
        </p:txBody>
      </p:sp>
    </p:spTree>
    <p:extLst>
      <p:ext uri="{BB962C8B-B14F-4D97-AF65-F5344CB8AC3E}">
        <p14:creationId xmlns:p14="http://schemas.microsoft.com/office/powerpoint/2010/main" val="416571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E3C0-82CC-24F8-D704-04E9D56F9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0B10F-3E7C-8050-28C3-6775FC4F6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User Goals – Common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69896F-588C-CFF7-44A9-8A0D3561A441}"/>
              </a:ext>
            </a:extLst>
          </p:cNvPr>
          <p:cNvSpPr txBox="1"/>
          <p:nvPr/>
        </p:nvSpPr>
        <p:spPr>
          <a:xfrm>
            <a:off x="446353" y="1728906"/>
            <a:ext cx="174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location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CDCCC-23A1-D9D3-A3E8-7262BE20901F}"/>
              </a:ext>
            </a:extLst>
          </p:cNvPr>
          <p:cNvSpPr txBox="1"/>
          <p:nvPr/>
        </p:nvSpPr>
        <p:spPr>
          <a:xfrm>
            <a:off x="446353" y="2283952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ECEC9-C151-D621-0CB9-1B605952C684}"/>
              </a:ext>
            </a:extLst>
          </p:cNvPr>
          <p:cNvSpPr txBox="1"/>
          <p:nvPr/>
        </p:nvSpPr>
        <p:spPr>
          <a:xfrm>
            <a:off x="446353" y="3947087"/>
            <a:ext cx="169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B456C-6637-1BD8-B739-76871E38E5FE}"/>
              </a:ext>
            </a:extLst>
          </p:cNvPr>
          <p:cNvSpPr txBox="1"/>
          <p:nvPr/>
        </p:nvSpPr>
        <p:spPr>
          <a:xfrm>
            <a:off x="446353" y="5613229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voucher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06F75-309A-B080-52DF-3B9E506C57FE}"/>
              </a:ext>
            </a:extLst>
          </p:cNvPr>
          <p:cNvSpPr txBox="1"/>
          <p:nvPr/>
        </p:nvSpPr>
        <p:spPr>
          <a:xfrm>
            <a:off x="4364831" y="5613229"/>
            <a:ext cx="165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Book a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EE322-A3E9-F9F1-BF60-249793D3F963}"/>
              </a:ext>
            </a:extLst>
          </p:cNvPr>
          <p:cNvSpPr txBox="1"/>
          <p:nvPr/>
        </p:nvSpPr>
        <p:spPr>
          <a:xfrm>
            <a:off x="446353" y="2838999"/>
            <a:ext cx="15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prices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764DD7-64E5-9131-0EB5-0FE49381BAB8}"/>
              </a:ext>
            </a:extLst>
          </p:cNvPr>
          <p:cNvSpPr txBox="1"/>
          <p:nvPr/>
        </p:nvSpPr>
        <p:spPr>
          <a:xfrm>
            <a:off x="446353" y="3393043"/>
            <a:ext cx="258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Dietary requirements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D4999-90BD-CC34-1BD5-9A0CFD2D7003}"/>
              </a:ext>
            </a:extLst>
          </p:cNvPr>
          <p:cNvSpPr txBox="1"/>
          <p:nvPr/>
        </p:nvSpPr>
        <p:spPr>
          <a:xfrm>
            <a:off x="4364831" y="1728906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its dog friendly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3D5A11-4B82-F4E0-39B2-5FC378A5F392}"/>
              </a:ext>
            </a:extLst>
          </p:cNvPr>
          <p:cNvSpPr txBox="1"/>
          <p:nvPr/>
        </p:nvSpPr>
        <p:spPr>
          <a:xfrm>
            <a:off x="4364831" y="2834814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outside catering information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4EB77-8675-A6D7-5639-404D86546D9C}"/>
              </a:ext>
            </a:extLst>
          </p:cNvPr>
          <p:cNvSpPr txBox="1"/>
          <p:nvPr/>
        </p:nvSpPr>
        <p:spPr>
          <a:xfrm>
            <a:off x="4364831" y="3947087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customer reviews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3C407-E9E6-0358-649D-36FA44FDA968}"/>
              </a:ext>
            </a:extLst>
          </p:cNvPr>
          <p:cNvSpPr txBox="1"/>
          <p:nvPr/>
        </p:nvSpPr>
        <p:spPr>
          <a:xfrm>
            <a:off x="446353" y="505718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opening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8C1FA-BD30-6B0E-2B6B-4F6AC4483FD5}"/>
              </a:ext>
            </a:extLst>
          </p:cNvPr>
          <p:cNvSpPr txBox="1"/>
          <p:nvPr/>
        </p:nvSpPr>
        <p:spPr>
          <a:xfrm>
            <a:off x="446353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Check times for set menus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411B7-F9EC-63D8-4A65-B331DAF41E6D}"/>
              </a:ext>
            </a:extLst>
          </p:cNvPr>
          <p:cNvSpPr txBox="1"/>
          <p:nvPr/>
        </p:nvSpPr>
        <p:spPr>
          <a:xfrm>
            <a:off x="4364831" y="5060779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social media links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22C143-A11D-F8B1-BACC-0E9A3E5BD225}"/>
              </a:ext>
            </a:extLst>
          </p:cNvPr>
          <p:cNvSpPr txBox="1"/>
          <p:nvPr/>
        </p:nvSpPr>
        <p:spPr>
          <a:xfrm>
            <a:off x="4364831" y="450313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social media updates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14A21C-CE85-368B-0B7C-9EE6C83372C6}"/>
              </a:ext>
            </a:extLst>
          </p:cNvPr>
          <p:cNvSpPr txBox="1"/>
          <p:nvPr/>
        </p:nvSpPr>
        <p:spPr>
          <a:xfrm>
            <a:off x="4364831" y="228186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Find contact information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4B56F4-5D42-6593-A226-8FBC9DA23B51}"/>
              </a:ext>
            </a:extLst>
          </p:cNvPr>
          <p:cNvSpPr txBox="1"/>
          <p:nvPr/>
        </p:nvSpPr>
        <p:spPr>
          <a:xfrm>
            <a:off x="4364831" y="339016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View about us of café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EC61BA-BF5A-709C-3072-4575C8DDF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060" y="3716198"/>
            <a:ext cx="4360862" cy="2773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3A17A2-ADC4-3206-EFED-475E9FB26D41}"/>
              </a:ext>
            </a:extLst>
          </p:cNvPr>
          <p:cNvSpPr/>
          <p:nvPr/>
        </p:nvSpPr>
        <p:spPr>
          <a:xfrm>
            <a:off x="446354" y="1689129"/>
            <a:ext cx="1582472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3C5563-94D1-32D7-BBA5-D68ABAC1DADA}"/>
              </a:ext>
            </a:extLst>
          </p:cNvPr>
          <p:cNvSpPr/>
          <p:nvPr/>
        </p:nvSpPr>
        <p:spPr>
          <a:xfrm>
            <a:off x="446354" y="2249811"/>
            <a:ext cx="1582472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0A8E4-1EFB-6B41-C0D8-FB4462A54331}"/>
              </a:ext>
            </a:extLst>
          </p:cNvPr>
          <p:cNvSpPr/>
          <p:nvPr/>
        </p:nvSpPr>
        <p:spPr>
          <a:xfrm>
            <a:off x="446354" y="2795037"/>
            <a:ext cx="1582472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37F3D-AB9F-EA2F-12E0-A6C880E2B2B7}"/>
              </a:ext>
            </a:extLst>
          </p:cNvPr>
          <p:cNvSpPr/>
          <p:nvPr/>
        </p:nvSpPr>
        <p:spPr>
          <a:xfrm>
            <a:off x="446353" y="3350389"/>
            <a:ext cx="24492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430298-C60C-590A-260A-79C9E905660C}"/>
              </a:ext>
            </a:extLst>
          </p:cNvPr>
          <p:cNvSpPr/>
          <p:nvPr/>
        </p:nvSpPr>
        <p:spPr>
          <a:xfrm>
            <a:off x="446352" y="4463359"/>
            <a:ext cx="3058847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13EE53-941A-2325-C04A-B6697DB0DB4F}"/>
              </a:ext>
            </a:extLst>
          </p:cNvPr>
          <p:cNvSpPr/>
          <p:nvPr/>
        </p:nvSpPr>
        <p:spPr>
          <a:xfrm>
            <a:off x="446352" y="5026333"/>
            <a:ext cx="3058847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185B2C-35F8-C64A-E8F9-7A076D6D055B}"/>
              </a:ext>
            </a:extLst>
          </p:cNvPr>
          <p:cNvSpPr/>
          <p:nvPr/>
        </p:nvSpPr>
        <p:spPr>
          <a:xfrm>
            <a:off x="4364832" y="5573452"/>
            <a:ext cx="15692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400B56-DB06-C5D8-B442-56777ACE321B}"/>
              </a:ext>
            </a:extLst>
          </p:cNvPr>
          <p:cNvSpPr/>
          <p:nvPr/>
        </p:nvSpPr>
        <p:spPr>
          <a:xfrm>
            <a:off x="10523142" y="2760173"/>
            <a:ext cx="10014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253075-AEAA-FC9D-46DD-0991C0BD0647}"/>
              </a:ext>
            </a:extLst>
          </p:cNvPr>
          <p:cNvSpPr txBox="1"/>
          <p:nvPr/>
        </p:nvSpPr>
        <p:spPr>
          <a:xfrm>
            <a:off x="10502631" y="2787403"/>
            <a:ext cx="10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Primary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A6099C-BF41-3EF6-EF32-567FA53D4DFC}"/>
              </a:ext>
            </a:extLst>
          </p:cNvPr>
          <p:cNvSpPr txBox="1"/>
          <p:nvPr/>
        </p:nvSpPr>
        <p:spPr>
          <a:xfrm>
            <a:off x="10502632" y="3205500"/>
            <a:ext cx="153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Secondary</a:t>
            </a:r>
          </a:p>
        </p:txBody>
      </p:sp>
    </p:spTree>
    <p:extLst>
      <p:ext uri="{BB962C8B-B14F-4D97-AF65-F5344CB8AC3E}">
        <p14:creationId xmlns:p14="http://schemas.microsoft.com/office/powerpoint/2010/main" val="263246702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D6A1E-3712-B227-38E4-85B1E1E83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228FE-FDCE-D85D-C6B9-DD62AF41A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 - Creation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D854B-2867-EEE3-EB86-05A65D4E6F6F}"/>
              </a:ext>
            </a:extLst>
          </p:cNvPr>
          <p:cNvSpPr txBox="1"/>
          <p:nvPr/>
        </p:nvSpPr>
        <p:spPr>
          <a:xfrm>
            <a:off x="1348055" y="2498635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95D05-5682-3096-CA0E-84F9782A6D30}"/>
              </a:ext>
            </a:extLst>
          </p:cNvPr>
          <p:cNvSpPr txBox="1"/>
          <p:nvPr/>
        </p:nvSpPr>
        <p:spPr>
          <a:xfrm>
            <a:off x="1348055" y="3053681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5BC4A-6CC8-80DD-E1BD-0BF63CB43F1B}"/>
              </a:ext>
            </a:extLst>
          </p:cNvPr>
          <p:cNvSpPr txBox="1"/>
          <p:nvPr/>
        </p:nvSpPr>
        <p:spPr>
          <a:xfrm>
            <a:off x="1348055" y="4716816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B0D973-73D1-B5F1-9283-BBBC88516C3E}"/>
              </a:ext>
            </a:extLst>
          </p:cNvPr>
          <p:cNvSpPr txBox="1"/>
          <p:nvPr/>
        </p:nvSpPr>
        <p:spPr>
          <a:xfrm>
            <a:off x="1348055" y="3608728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Where: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0F524-FFEF-08A8-8E8A-1C759CBFA173}"/>
              </a:ext>
            </a:extLst>
          </p:cNvPr>
          <p:cNvSpPr txBox="1"/>
          <p:nvPr/>
        </p:nvSpPr>
        <p:spPr>
          <a:xfrm>
            <a:off x="1348055" y="4162772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When: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1947FB-B6E8-01F3-320A-A59C3142A028}"/>
              </a:ext>
            </a:extLst>
          </p:cNvPr>
          <p:cNvSpPr txBox="1"/>
          <p:nvPr/>
        </p:nvSpPr>
        <p:spPr>
          <a:xfrm>
            <a:off x="2866233" y="2498635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Is performing the task?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1320A-DC2B-A3A8-5CA5-040E9DB05CCD}"/>
              </a:ext>
            </a:extLst>
          </p:cNvPr>
          <p:cNvSpPr txBox="1"/>
          <p:nvPr/>
        </p:nvSpPr>
        <p:spPr>
          <a:xfrm>
            <a:off x="2866233" y="3604543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On the website?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5D435-0132-479B-5121-DE33704F7272}"/>
              </a:ext>
            </a:extLst>
          </p:cNvPr>
          <p:cNvSpPr txBox="1"/>
          <p:nvPr/>
        </p:nvSpPr>
        <p:spPr>
          <a:xfrm>
            <a:off x="2866233" y="471681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Is it important?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34FD21-2364-05F9-C2E4-90EDCE9561B3}"/>
              </a:ext>
            </a:extLst>
          </p:cNvPr>
          <p:cNvSpPr txBox="1"/>
          <p:nvPr/>
        </p:nvSpPr>
        <p:spPr>
          <a:xfrm>
            <a:off x="1348055" y="5272865"/>
            <a:ext cx="10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How: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67F355-D718-638F-90D5-FFD7AA09C027}"/>
              </a:ext>
            </a:extLst>
          </p:cNvPr>
          <p:cNvSpPr txBox="1"/>
          <p:nvPr/>
        </p:nvSpPr>
        <p:spPr>
          <a:xfrm>
            <a:off x="2866233" y="5272865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Would they complete it?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283CCA-998E-1118-CFCE-3D3C532D60AD}"/>
              </a:ext>
            </a:extLst>
          </p:cNvPr>
          <p:cNvSpPr txBox="1"/>
          <p:nvPr/>
        </p:nvSpPr>
        <p:spPr>
          <a:xfrm>
            <a:off x="2866233" y="3051589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Are they trying to achieve?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8F910-6A77-4930-6489-0E86889F4B2F}"/>
              </a:ext>
            </a:extLst>
          </p:cNvPr>
          <p:cNvSpPr txBox="1"/>
          <p:nvPr/>
        </p:nvSpPr>
        <p:spPr>
          <a:xfrm>
            <a:off x="2866233" y="4159895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Would they do this?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E36BAA7-ABA0-293A-EA58-24EECF6B0FBA}"/>
              </a:ext>
            </a:extLst>
          </p:cNvPr>
          <p:cNvSpPr/>
          <p:nvPr/>
        </p:nvSpPr>
        <p:spPr>
          <a:xfrm>
            <a:off x="1348056" y="2458858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C5D105-6429-66F1-76C1-CDCE08FF3BF1}"/>
              </a:ext>
            </a:extLst>
          </p:cNvPr>
          <p:cNvSpPr/>
          <p:nvPr/>
        </p:nvSpPr>
        <p:spPr>
          <a:xfrm>
            <a:off x="1348056" y="3019540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494A93-7D11-F8AA-1575-2E3FA5D87F6B}"/>
              </a:ext>
            </a:extLst>
          </p:cNvPr>
          <p:cNvSpPr/>
          <p:nvPr/>
        </p:nvSpPr>
        <p:spPr>
          <a:xfrm>
            <a:off x="1348056" y="3564766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0BB428-CA74-832D-DC9E-50DA2F209CD9}"/>
              </a:ext>
            </a:extLst>
          </p:cNvPr>
          <p:cNvSpPr/>
          <p:nvPr/>
        </p:nvSpPr>
        <p:spPr>
          <a:xfrm>
            <a:off x="1348054" y="4120118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955878-86AE-160F-0244-540EF7FF8C65}"/>
              </a:ext>
            </a:extLst>
          </p:cNvPr>
          <p:cNvSpPr/>
          <p:nvPr/>
        </p:nvSpPr>
        <p:spPr>
          <a:xfrm>
            <a:off x="1348054" y="4677039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3DD16D-B26E-23AA-3190-0A3885B9CCF1}"/>
              </a:ext>
            </a:extLst>
          </p:cNvPr>
          <p:cNvSpPr/>
          <p:nvPr/>
        </p:nvSpPr>
        <p:spPr>
          <a:xfrm>
            <a:off x="1348054" y="5228101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1934C9-3048-3F17-45FF-AB05D52D90DC}"/>
              </a:ext>
            </a:extLst>
          </p:cNvPr>
          <p:cNvCxnSpPr>
            <a:cxnSpLocks/>
          </p:cNvCxnSpPr>
          <p:nvPr/>
        </p:nvCxnSpPr>
        <p:spPr>
          <a:xfrm>
            <a:off x="6523569" y="2498635"/>
            <a:ext cx="0" cy="314356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1760439E-2E81-0664-37A0-5E2E85A1A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66" y="243698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92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63F39-EC4E-9D98-B631-7AF2DDDF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808E1-0FBF-44D2-4795-6E96B097F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Task Scenarios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F4C393C-5578-27E8-2E68-8A2D164CD474}"/>
              </a:ext>
            </a:extLst>
          </p:cNvPr>
          <p:cNvSpPr txBox="1">
            <a:spLocks/>
          </p:cNvSpPr>
          <p:nvPr/>
        </p:nvSpPr>
        <p:spPr>
          <a:xfrm>
            <a:off x="972080" y="1115846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Finding Basic Information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D646E17-48A3-9848-DA7F-34234C5B0FF8}"/>
              </a:ext>
            </a:extLst>
          </p:cNvPr>
          <p:cNvSpPr txBox="1">
            <a:spLocks/>
          </p:cNvSpPr>
          <p:nvPr/>
        </p:nvSpPr>
        <p:spPr>
          <a:xfrm>
            <a:off x="692678" y="1670943"/>
            <a:ext cx="11194522" cy="108320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200" b="1" dirty="0"/>
              <a:t>Check Opening Hours: </a:t>
            </a:r>
            <a:r>
              <a:rPr lang="en-GB" sz="1200" dirty="0"/>
              <a:t>You want to visit the café this Saturday for breakfast. 	 Find the opening 								   hours for Saturdays.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Locate Contact Details: </a:t>
            </a:r>
            <a:r>
              <a:rPr lang="en-GB" sz="1200" dirty="0"/>
              <a:t>You need to book a table for 4 people tomorrow evening. Find the phone number or email to contact the café.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Find the Location: </a:t>
            </a:r>
            <a:r>
              <a:rPr lang="en-GB" sz="1200" dirty="0"/>
              <a:t>You are going to the café for the first time. Locate the address or map showing its location.</a:t>
            </a:r>
          </a:p>
          <a:p>
            <a:pPr>
              <a:buClr>
                <a:srgbClr val="5FC1DF"/>
              </a:buClr>
            </a:pPr>
            <a:endParaRPr lang="en-GB" sz="120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5F8BCC8-0E97-EA4E-D22E-5EA21CF912F6}"/>
              </a:ext>
            </a:extLst>
          </p:cNvPr>
          <p:cNvSpPr txBox="1">
            <a:spLocks/>
          </p:cNvSpPr>
          <p:nvPr/>
        </p:nvSpPr>
        <p:spPr>
          <a:xfrm>
            <a:off x="972080" y="2579046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Exploring the menu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8980742-A26D-7FA0-F219-61BE87670FE4}"/>
              </a:ext>
            </a:extLst>
          </p:cNvPr>
          <p:cNvSpPr txBox="1">
            <a:spLocks/>
          </p:cNvSpPr>
          <p:nvPr/>
        </p:nvSpPr>
        <p:spPr>
          <a:xfrm>
            <a:off x="692678" y="3134144"/>
            <a:ext cx="11194522" cy="12202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200" b="1" dirty="0"/>
              <a:t>Finding the Menu:  </a:t>
            </a:r>
            <a:r>
              <a:rPr lang="en-GB" sz="1200" dirty="0"/>
              <a:t>You are planning to visit the café and want to check if they offer vegan desserts. Find the menu and identify if vegan options are available.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Finding Prices: </a:t>
            </a:r>
            <a:r>
              <a:rPr lang="en-GB" sz="1200" dirty="0"/>
              <a:t>You are planning to have afternoon tea at the café and want to know the cost of a high tea. Find the menu and locate the price for the high tea.</a:t>
            </a:r>
          </a:p>
          <a:p>
            <a:pPr>
              <a:buClr>
                <a:srgbClr val="5FC1DF"/>
              </a:buClr>
            </a:pPr>
            <a:r>
              <a:rPr lang="en-GB" sz="1200" b="1" dirty="0"/>
              <a:t>Identify Dietary Info: </a:t>
            </a:r>
            <a:r>
              <a:rPr lang="en-GB" sz="1200" dirty="0"/>
              <a:t>You are lactose intolerant and can’t have dairy. Check if there are dairy free options available.</a:t>
            </a:r>
          </a:p>
          <a:p>
            <a:pPr>
              <a:buClr>
                <a:srgbClr val="5FC1DF"/>
              </a:buClr>
            </a:pPr>
            <a:endParaRPr lang="en-GB" sz="12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0F13EE5-7314-E94B-0E44-1767120B857D}"/>
              </a:ext>
            </a:extLst>
          </p:cNvPr>
          <p:cNvSpPr txBox="1">
            <a:spLocks/>
          </p:cNvSpPr>
          <p:nvPr/>
        </p:nvSpPr>
        <p:spPr>
          <a:xfrm>
            <a:off x="972080" y="4286250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Booking a Table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DC8DE86-CC6D-A28A-8FE3-2A7E2D43276D}"/>
              </a:ext>
            </a:extLst>
          </p:cNvPr>
          <p:cNvSpPr txBox="1">
            <a:spLocks/>
          </p:cNvSpPr>
          <p:nvPr/>
        </p:nvSpPr>
        <p:spPr>
          <a:xfrm>
            <a:off x="692678" y="4841347"/>
            <a:ext cx="11194522" cy="397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200" b="1" dirty="0"/>
              <a:t>Book a Table: </a:t>
            </a:r>
            <a:r>
              <a:rPr lang="en-GB" sz="1200" dirty="0"/>
              <a:t>You want to reserve a table for two this Friday at 7PM. Use the website to make a booking.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6FC18F4-F780-AFDD-2542-03BD83801337}"/>
              </a:ext>
            </a:extLst>
          </p:cNvPr>
          <p:cNvSpPr txBox="1">
            <a:spLocks/>
          </p:cNvSpPr>
          <p:nvPr/>
        </p:nvSpPr>
        <p:spPr>
          <a:xfrm>
            <a:off x="972080" y="5042577"/>
            <a:ext cx="4649787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General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626080B-9B5A-2FA7-4707-132B0FBD1676}"/>
              </a:ext>
            </a:extLst>
          </p:cNvPr>
          <p:cNvSpPr txBox="1">
            <a:spLocks/>
          </p:cNvSpPr>
          <p:nvPr/>
        </p:nvSpPr>
        <p:spPr>
          <a:xfrm>
            <a:off x="692678" y="5597674"/>
            <a:ext cx="11194522" cy="7593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1DF"/>
              </a:buClr>
            </a:pPr>
            <a:r>
              <a:rPr lang="en-GB" sz="1400" b="1" dirty="0"/>
              <a:t>Navigate to Social Media: </a:t>
            </a:r>
            <a:r>
              <a:rPr lang="en-GB" sz="1400" dirty="0"/>
              <a:t>You want to see other peoples reviews of the cafe’s dishes. Find and open their Instagram or Facebook page.</a:t>
            </a:r>
          </a:p>
          <a:p>
            <a:pPr>
              <a:buClr>
                <a:srgbClr val="5FC1DF"/>
              </a:buClr>
            </a:pPr>
            <a:r>
              <a:rPr lang="en-GB" sz="1400" b="1" dirty="0"/>
              <a:t>Explore Special Offers: </a:t>
            </a:r>
            <a:r>
              <a:rPr lang="en-GB" sz="1400" dirty="0"/>
              <a:t>Your friend’s birthday is approaching and you heard that the café offers vouchers which you can gift. Find out information about the voucher and how you can order one.</a:t>
            </a:r>
          </a:p>
        </p:txBody>
      </p:sp>
    </p:spTree>
    <p:extLst>
      <p:ext uri="{BB962C8B-B14F-4D97-AF65-F5344CB8AC3E}">
        <p14:creationId xmlns:p14="http://schemas.microsoft.com/office/powerpoint/2010/main" val="242663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309B-1A7E-2AB2-7B5C-B3F9387B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5DE8A53-3F47-44C3-DBF1-B8FF1393D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66" y="2436986"/>
            <a:ext cx="3240000" cy="3240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1ECD6B-370C-8BD6-27F5-D3A83CD014B6}"/>
              </a:ext>
            </a:extLst>
          </p:cNvPr>
          <p:cNvSpPr/>
          <p:nvPr/>
        </p:nvSpPr>
        <p:spPr>
          <a:xfrm>
            <a:off x="1289690" y="3542707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AA53F7-0324-E290-2082-B17FE9ED4F7B}"/>
              </a:ext>
            </a:extLst>
          </p:cNvPr>
          <p:cNvSpPr/>
          <p:nvPr/>
        </p:nvSpPr>
        <p:spPr>
          <a:xfrm>
            <a:off x="1289690" y="4087933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B0366E-0A8C-3441-116C-ECB489E01794}"/>
              </a:ext>
            </a:extLst>
          </p:cNvPr>
          <p:cNvSpPr/>
          <p:nvPr/>
        </p:nvSpPr>
        <p:spPr>
          <a:xfrm>
            <a:off x="1289688" y="4643285"/>
            <a:ext cx="4747946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BEB7DA-C197-9429-FEEB-513F5BCE0DCE}"/>
              </a:ext>
            </a:extLst>
          </p:cNvPr>
          <p:cNvSpPr/>
          <p:nvPr/>
        </p:nvSpPr>
        <p:spPr>
          <a:xfrm>
            <a:off x="1289690" y="2982025"/>
            <a:ext cx="4747944" cy="448885"/>
          </a:xfrm>
          <a:prstGeom prst="rect">
            <a:avLst/>
          </a:prstGeom>
          <a:solidFill>
            <a:srgbClr val="5FC1DF">
              <a:alpha val="10000"/>
            </a:srgbClr>
          </a:solidFill>
          <a:ln>
            <a:solidFill>
              <a:srgbClr val="3EB3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9558-60B9-9E1E-855D-5FAC889B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Mock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F83556-998F-2103-F32A-9A4D401434C6}"/>
              </a:ext>
            </a:extLst>
          </p:cNvPr>
          <p:cNvSpPr txBox="1"/>
          <p:nvPr/>
        </p:nvSpPr>
        <p:spPr>
          <a:xfrm>
            <a:off x="2807867" y="3021802"/>
            <a:ext cx="297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User Goals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329A49-8E6F-AB1A-A7B2-CD27A9C7D5E6}"/>
              </a:ext>
            </a:extLst>
          </p:cNvPr>
          <p:cNvSpPr txBox="1"/>
          <p:nvPr/>
        </p:nvSpPr>
        <p:spPr>
          <a:xfrm>
            <a:off x="2807867" y="4127710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Mock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10E75-777D-A5E8-9E3A-F72CBB0EE0BF}"/>
              </a:ext>
            </a:extLst>
          </p:cNvPr>
          <p:cNvSpPr txBox="1"/>
          <p:nvPr/>
        </p:nvSpPr>
        <p:spPr>
          <a:xfrm>
            <a:off x="2807867" y="3574756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Task Scenarios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EE0D2B-3A87-2E94-7F53-63C3A5F47B09}"/>
              </a:ext>
            </a:extLst>
          </p:cNvPr>
          <p:cNvSpPr txBox="1"/>
          <p:nvPr/>
        </p:nvSpPr>
        <p:spPr>
          <a:xfrm>
            <a:off x="2807867" y="4683062"/>
            <a:ext cx="384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Survey Creation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C384B5-6BDA-1DDB-CE93-029192A122CE}"/>
              </a:ext>
            </a:extLst>
          </p:cNvPr>
          <p:cNvCxnSpPr>
            <a:cxnSpLocks/>
          </p:cNvCxnSpPr>
          <p:nvPr/>
        </p:nvCxnSpPr>
        <p:spPr>
          <a:xfrm>
            <a:off x="6465203" y="3021802"/>
            <a:ext cx="0" cy="207036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21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1" grpId="0" animBg="1"/>
      <p:bldP spid="2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BABD6-A06A-4A5B-3242-1CA62A4F7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3ECDB-6348-CC7E-56BA-160C39BB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D6B26-E983-F37E-02F8-7B13BCB70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5778344" cy="5762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– Participant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E9AB64-E9C6-179F-9AE6-3B8F5A281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122332" cy="30305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https://forms.gle/BxnRmUGZQSa1D5Zo8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19CCDB86-751E-CA23-D69A-CCF934E9D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42" y="452930"/>
            <a:ext cx="5220539" cy="59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2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7289-496A-403E-AC51-7AE1C6B3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98E04-B46E-5AC6-05DE-C33FD615F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Survey - Navigation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B40F4A-9B4F-04CC-2104-49ABCD281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591050"/>
            <a:ext cx="5125585" cy="12707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19AD4B-B630-F5BF-3F60-892894219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t="6633" r="2946" b="8244"/>
          <a:stretch/>
        </p:blipFill>
        <p:spPr>
          <a:xfrm>
            <a:off x="457200" y="1543050"/>
            <a:ext cx="5638800" cy="26003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D501C2-BD7D-5297-8B7C-FBF895E8A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91247"/>
            <a:ext cx="5125585" cy="10785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373C87-74C0-59BC-B5E8-1C28AED19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6896" r="2182" b="8497"/>
          <a:stretch/>
        </p:blipFill>
        <p:spPr>
          <a:xfrm>
            <a:off x="6457950" y="1543050"/>
            <a:ext cx="5638800" cy="2600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0160FB-572D-3B74-395E-76D5EC37A551}"/>
              </a:ext>
            </a:extLst>
          </p:cNvPr>
          <p:cNvSpPr txBox="1"/>
          <p:nvPr/>
        </p:nvSpPr>
        <p:spPr>
          <a:xfrm>
            <a:off x="192487" y="14536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73520-60FF-54A0-4742-E7B2D6A13DC4}"/>
              </a:ext>
            </a:extLst>
          </p:cNvPr>
          <p:cNvSpPr txBox="1"/>
          <p:nvPr/>
        </p:nvSpPr>
        <p:spPr>
          <a:xfrm>
            <a:off x="80174" y="466570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8D3FB-B433-1CAD-F33D-99C3D1693751}"/>
              </a:ext>
            </a:extLst>
          </p:cNvPr>
          <p:cNvSpPr txBox="1"/>
          <p:nvPr/>
        </p:nvSpPr>
        <p:spPr>
          <a:xfrm>
            <a:off x="6088462" y="145363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F28EB-30A7-1E5A-92B5-467B02621148}"/>
              </a:ext>
            </a:extLst>
          </p:cNvPr>
          <p:cNvSpPr txBox="1"/>
          <p:nvPr/>
        </p:nvSpPr>
        <p:spPr>
          <a:xfrm>
            <a:off x="6080924" y="44063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8963319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1274</TotalTime>
  <Words>1528</Words>
  <Application>Microsoft Office PowerPoint</Application>
  <PresentationFormat>Widescreen</PresentationFormat>
  <Paragraphs>346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Century Gothic</vt:lpstr>
      <vt:lpstr>Wingdings 3</vt:lpstr>
      <vt:lpstr>Slice</vt:lpstr>
      <vt:lpstr>Section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1</dc:title>
  <dc:creator>Ben Sanders-Wyatt</dc:creator>
  <cp:lastModifiedBy>Ben Sanders-Wyatt</cp:lastModifiedBy>
  <cp:revision>30</cp:revision>
  <dcterms:created xsi:type="dcterms:W3CDTF">2025-02-26T19:47:43Z</dcterms:created>
  <dcterms:modified xsi:type="dcterms:W3CDTF">2025-03-02T01:26:42Z</dcterms:modified>
</cp:coreProperties>
</file>